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9" r:id="rId2"/>
    <p:sldId id="277" r:id="rId3"/>
    <p:sldId id="286" r:id="rId4"/>
    <p:sldId id="278" r:id="rId5"/>
    <p:sldId id="281" r:id="rId6"/>
    <p:sldId id="282" r:id="rId7"/>
    <p:sldId id="283" r:id="rId8"/>
    <p:sldId id="284" r:id="rId9"/>
    <p:sldId id="285" r:id="rId10"/>
    <p:sldId id="280" r:id="rId11"/>
    <p:sldId id="275" r:id="rId12"/>
    <p:sldId id="258" r:id="rId13"/>
    <p:sldId id="260" r:id="rId14"/>
    <p:sldId id="263" r:id="rId15"/>
    <p:sldId id="262" r:id="rId16"/>
    <p:sldId id="264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90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09.03.2011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09.03.2011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powerpoint4you.ru/krasivye-kartinki-dlya-prezentacij-shkolniki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shkolu.ru/user/madis45/file/676444/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hyperlink" Target="http://www.proshkolu.ru/user/madis45/file/676447/" TargetMode="Externa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shkolu.ru/user/madis45/file/676443/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128792" cy="1189856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accent6"/>
                </a:solidFill>
              </a:rPr>
              <a:t>Сергей  </a:t>
            </a:r>
            <a:r>
              <a:rPr lang="ru-RU" sz="1600" b="1" dirty="0" smtClean="0">
                <a:solidFill>
                  <a:schemeClr val="accent6"/>
                </a:solidFill>
              </a:rPr>
              <a:t>ВАСИЛЬЕВИЧ  БЕЛОУСОВ- учитель технологии высшей квалификационной категории   МОУ  СОШ № 27 </a:t>
            </a:r>
            <a:endParaRPr lang="ru-RU" sz="1600" b="1" dirty="0">
              <a:solidFill>
                <a:schemeClr val="accent6"/>
              </a:solidFill>
            </a:endParaRPr>
          </a:p>
        </p:txBody>
      </p:sp>
      <p:pic>
        <p:nvPicPr>
          <p:cNvPr id="13314" name="Picture 2" descr="C:\Users\3\Desktop\презентация Белоусов\IMG_60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9712" y="1844824"/>
            <a:ext cx="489654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059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1196752"/>
            <a:ext cx="2819399" cy="1079088"/>
          </a:xfrm>
        </p:spPr>
        <p:txBody>
          <a:bodyPr/>
          <a:lstStyle/>
          <a:p>
            <a:pPr lvl="0">
              <a:lnSpc>
                <a:spcPct val="150000"/>
              </a:lnSpc>
              <a:spcBef>
                <a:spcPct val="20000"/>
              </a:spcBef>
            </a:pPr>
            <a:r>
              <a:rPr lang="ru-RU" sz="2800" i="1" cap="none" dirty="0" smtClean="0">
                <a:solidFill>
                  <a:srgbClr val="7030A0"/>
                </a:solidFill>
                <a:ea typeface="+mn-ea"/>
                <a:cs typeface="+mn-cs"/>
              </a:rPr>
              <a:t>А   потом   дело…</a:t>
            </a:r>
            <a:endParaRPr lang="ru-RU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800" cap="all" spc="300" dirty="0">
                <a:solidFill>
                  <a:srgbClr val="7030A0"/>
                </a:solidFill>
                <a:ea typeface="+mj-ea"/>
                <a:cs typeface="+mj-cs"/>
              </a:rPr>
              <a:t>деятельность  учащихся  на  уроках   начинается  с  планирования</a:t>
            </a:r>
            <a:endParaRPr lang="ru-RU" sz="1200" dirty="0">
              <a:solidFill>
                <a:srgbClr val="7030A0"/>
              </a:solidFill>
            </a:endParaRPr>
          </a:p>
        </p:txBody>
      </p:sp>
      <p:pic>
        <p:nvPicPr>
          <p:cNvPr id="5" name="Picture 2" descr="C:\Users\3\Desktop\презентация Белоусов\IMG_603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826812">
            <a:off x="899592" y="2060848"/>
            <a:ext cx="3940987" cy="295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J033639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437112"/>
            <a:ext cx="1522412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6846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+mn-lt"/>
              </a:rPr>
              <a:t>Работать   можно   индивидуально  и  коллективно</a:t>
            </a:r>
            <a:endParaRPr lang="ru-RU" sz="2000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5122" name="Picture 2" descr="C:\Users\3\Desktop\презентация Белоусов\IMG_60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761595">
            <a:off x="2791639" y="2362405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Documents and Settings\дарья\Рабочий стол\к семинару 2011\Книги\e5413e915f3dddb80ec369a286f956e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09120"/>
            <a:ext cx="10668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6624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+mn-lt"/>
              </a:rPr>
              <a:t>Работа занимает не один урок</a:t>
            </a:r>
            <a:endParaRPr lang="ru-RU" sz="2400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3074" name="Picture 2" descr="C:\Users\3\Desktop\презентация Белоусов\IMG_60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645885">
            <a:off x="1148482" y="2313042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Красивые картинки для презентаций «Школьники»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77304">
            <a:off x="6249890" y="3443258"/>
            <a:ext cx="1141558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3854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980728"/>
            <a:ext cx="6400800" cy="1000472"/>
          </a:xfrm>
        </p:spPr>
        <p:txBody>
          <a:bodyPr>
            <a:noAutofit/>
          </a:bodyPr>
          <a:lstStyle/>
          <a:p>
            <a:r>
              <a:rPr lang="ru-RU" sz="2800" dirty="0" smtClean="0"/>
              <a:t>и терпения у ребят достаточно</a:t>
            </a:r>
            <a:endParaRPr lang="ru-RU" sz="2800" dirty="0"/>
          </a:p>
        </p:txBody>
      </p:sp>
      <p:pic>
        <p:nvPicPr>
          <p:cNvPr id="6146" name="Picture 2" descr="C:\Users\3\Desktop\презентация Белоусов\IMG_60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0000" y="2438400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5-конечная звезда 4"/>
          <p:cNvSpPr/>
          <p:nvPr/>
        </p:nvSpPr>
        <p:spPr>
          <a:xfrm>
            <a:off x="755576" y="2204864"/>
            <a:ext cx="504056" cy="86409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890933" y="4653136"/>
            <a:ext cx="504056" cy="86409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1835696" y="3268188"/>
            <a:ext cx="504056" cy="86409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6948264" y="4581128"/>
            <a:ext cx="504056" cy="86409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7452320" y="2458499"/>
            <a:ext cx="504056" cy="86409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514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7030A0"/>
                </a:solidFill>
              </a:rPr>
              <a:t>А если что-то не получается, учитель всегда рядом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10242" name="Picture 2" descr="C:\Users\3\Desktop\презентация Белоусов\IMG_60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0000" y="2438400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" descr="108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05064"/>
            <a:ext cx="13525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8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04664"/>
            <a:ext cx="13525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4808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Поможет и словом и делом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9218" name="Picture 2" descr="C:\Users\3\Desktop\презентация Белоусов\IMG_60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0000" y="2438400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Изображение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077072"/>
            <a:ext cx="1224136" cy="115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Изображение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0808"/>
            <a:ext cx="1152128" cy="12961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8234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/>
                </a:solidFill>
              </a:rPr>
              <a:t>Есть чем гордиться самим</a:t>
            </a:r>
            <a:endParaRPr lang="ru-RU" dirty="0">
              <a:solidFill>
                <a:schemeClr val="accent6"/>
              </a:solidFill>
            </a:endParaRPr>
          </a:p>
        </p:txBody>
      </p:sp>
      <p:pic>
        <p:nvPicPr>
          <p:cNvPr id="11266" name="Picture 2" descr="C:\Users\3\Desktop\презентация Белоусов\IMG_60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467250">
            <a:off x="3692501" y="2114687"/>
            <a:ext cx="4259867" cy="319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Изображение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1152128" cy="13681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5151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3\Desktop\презентация Белоусов\IMG_605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2996952"/>
            <a:ext cx="3538207" cy="265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3\Desktop\презентация Белоусов\IMG_6058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5976" y="1849799"/>
            <a:ext cx="3552393" cy="266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1295400"/>
            <a:ext cx="5720680" cy="6858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6"/>
                </a:solidFill>
              </a:rPr>
              <a:t>И   </a:t>
            </a:r>
            <a:r>
              <a:rPr lang="ru-RU" sz="2800" dirty="0" err="1" smtClean="0">
                <a:solidFill>
                  <a:schemeClr val="accent6"/>
                </a:solidFill>
              </a:rPr>
              <a:t>и</a:t>
            </a:r>
            <a:r>
              <a:rPr lang="ru-RU" sz="2800" smtClean="0">
                <a:solidFill>
                  <a:schemeClr val="accent6"/>
                </a:solidFill>
              </a:rPr>
              <a:t> показать   </a:t>
            </a:r>
            <a:r>
              <a:rPr lang="ru-RU" sz="2800" dirty="0" smtClean="0">
                <a:solidFill>
                  <a:schemeClr val="accent6"/>
                </a:solidFill>
              </a:rPr>
              <a:t>другим</a:t>
            </a:r>
            <a:endParaRPr lang="ru-RU" sz="2800" dirty="0">
              <a:solidFill>
                <a:schemeClr val="accent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492896"/>
            <a:ext cx="45719" cy="72008"/>
          </a:xfrm>
        </p:spPr>
        <p:txBody>
          <a:bodyPr>
            <a:normAutofit fontScale="25000" lnSpcReduction="20000"/>
          </a:bodyPr>
          <a:lstStyle/>
          <a:p>
            <a:endParaRPr lang="ru-RU" sz="9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 flipH="1" flipV="1">
            <a:off x="8316416" y="2564902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7" name="Picture 12" descr="106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80728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894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7772399" y="1676399"/>
            <a:ext cx="45719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4048" y="980728"/>
            <a:ext cx="2819400" cy="4392488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accent6"/>
                </a:solidFill>
              </a:rPr>
              <a:t>Белоусов Сергей Васильевич</a:t>
            </a:r>
          </a:p>
          <a:p>
            <a:r>
              <a:rPr lang="ru-RU" sz="1600" b="1" dirty="0">
                <a:solidFill>
                  <a:schemeClr val="accent6"/>
                </a:solidFill>
              </a:rPr>
              <a:t>18 лет работает в нашей школе учителем изобразительного искусства и технологии</a:t>
            </a:r>
          </a:p>
          <a:p>
            <a:r>
              <a:rPr lang="ru-RU" sz="1600" b="1" dirty="0">
                <a:solidFill>
                  <a:schemeClr val="accent6"/>
                </a:solidFill>
              </a:rPr>
              <a:t>Лауреат I премии V краевого конкурса педагогов </a:t>
            </a:r>
            <a:r>
              <a:rPr lang="ru-RU" sz="1600" b="1" dirty="0" smtClean="0">
                <a:solidFill>
                  <a:schemeClr val="accent6"/>
                </a:solidFill>
              </a:rPr>
              <a:t>дополнительного образования </a:t>
            </a:r>
            <a:r>
              <a:rPr lang="ru-RU" sz="1600" b="1" dirty="0">
                <a:solidFill>
                  <a:schemeClr val="accent6"/>
                </a:solidFill>
              </a:rPr>
              <a:t>«Сердце отдаю детям»</a:t>
            </a:r>
          </a:p>
          <a:p>
            <a:endParaRPr lang="ru-RU" sz="1600" b="1" dirty="0">
              <a:solidFill>
                <a:schemeClr val="accent6"/>
              </a:solidFill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89" b="17989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244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196752"/>
            <a:ext cx="7416824" cy="348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AutoNum type="arabicPlain" startAt="19"/>
            </a:pPr>
            <a:r>
              <a:rPr lang="ru-RU" sz="2200" cap="all" spc="300" dirty="0" smtClean="0">
                <a:solidFill>
                  <a:srgbClr val="F14124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Января  </a:t>
            </a:r>
            <a:r>
              <a:rPr lang="ru-RU" sz="2200" cap="all" spc="300" dirty="0">
                <a:solidFill>
                  <a:srgbClr val="F14124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2011  года </a:t>
            </a:r>
            <a:r>
              <a:rPr lang="ru-RU" sz="3100" cap="all" spc="300" dirty="0">
                <a:solidFill>
                  <a:srgbClr val="F14124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3100" cap="all" spc="300" dirty="0">
                <a:solidFill>
                  <a:srgbClr val="F14124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100" cap="all" spc="300" dirty="0">
                <a:solidFill>
                  <a:srgbClr val="F14124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с. В</a:t>
            </a:r>
            <a:r>
              <a:rPr lang="ru-RU" sz="2200" cap="all" spc="300" dirty="0">
                <a:solidFill>
                  <a:srgbClr val="F14124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lang="ru-RU" sz="3100" cap="all" spc="300" dirty="0">
                <a:solidFill>
                  <a:srgbClr val="F14124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</a:t>
            </a:r>
            <a:r>
              <a:rPr lang="ru-RU" sz="2200" cap="all" spc="300" dirty="0">
                <a:solidFill>
                  <a:srgbClr val="F14124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елоусов провел мастер-класс  для педагогов школы по теме «проектная деятельность учащихся на уроках технологии</a:t>
            </a:r>
            <a:r>
              <a:rPr lang="ru-RU" sz="2200" cap="all" spc="300" dirty="0" smtClean="0">
                <a:solidFill>
                  <a:schemeClr val="accent6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</a:p>
          <a:p>
            <a:pPr lvl="0" algn="ctr">
              <a:lnSpc>
                <a:spcPct val="150000"/>
              </a:lnSpc>
              <a:spcBef>
                <a:spcPct val="20000"/>
              </a:spcBef>
            </a:pPr>
            <a:r>
              <a:rPr lang="ru-RU" sz="2800" b="1" i="1" dirty="0" smtClean="0">
                <a:solidFill>
                  <a:srgbClr val="F14124"/>
                </a:solidFill>
              </a:rPr>
              <a:t>Сначала </a:t>
            </a:r>
            <a:r>
              <a:rPr lang="ru-RU" sz="2800" b="1" i="1" dirty="0">
                <a:solidFill>
                  <a:srgbClr val="F14124"/>
                </a:solidFill>
              </a:rPr>
              <a:t>было  слово … (вступительное)</a:t>
            </a:r>
          </a:p>
          <a:p>
            <a:pPr marL="342900" indent="-342900" algn="ctr">
              <a:buAutoNum type="arabicPlain" startAt="19"/>
            </a:pPr>
            <a:endParaRPr lang="ru-RU" dirty="0" smtClean="0">
              <a:solidFill>
                <a:schemeClr val="accent6"/>
              </a:solidFill>
            </a:endParaRPr>
          </a:p>
          <a:p>
            <a:pPr marL="342900" indent="-342900" algn="ctr">
              <a:buAutoNum type="arabicPlain" startAt="19"/>
            </a:pPr>
            <a:endParaRPr lang="ru-RU" dirty="0">
              <a:solidFill>
                <a:schemeClr val="accent6"/>
              </a:solidFill>
            </a:endParaRPr>
          </a:p>
          <a:p>
            <a:pPr marL="342900" indent="-342900" algn="ctr">
              <a:buAutoNum type="arabicPlain" startAt="19"/>
            </a:pPr>
            <a:endParaRPr lang="ru-RU" dirty="0">
              <a:solidFill>
                <a:schemeClr val="accent6"/>
              </a:solidFill>
            </a:endParaRPr>
          </a:p>
        </p:txBody>
      </p:sp>
      <p:pic>
        <p:nvPicPr>
          <p:cNvPr id="4" name="Picture 6" descr="j030125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170362"/>
            <a:ext cx="1830388" cy="156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634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6216" y="1124744"/>
            <a:ext cx="1728192" cy="453650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3728" y="1268760"/>
            <a:ext cx="5976664" cy="4577681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6"/>
                </a:solidFill>
              </a:rPr>
              <a:t>Классификация проектов </a:t>
            </a:r>
          </a:p>
          <a:p>
            <a:r>
              <a:rPr lang="ru-RU" dirty="0">
                <a:solidFill>
                  <a:schemeClr val="accent6"/>
                </a:solidFill>
              </a:rPr>
              <a:t>по доминирующей деятельности учащихся - практико-ориентированные, исследовательские, информационные, творческие, ролевые; </a:t>
            </a:r>
          </a:p>
          <a:p>
            <a:r>
              <a:rPr lang="ru-RU" dirty="0">
                <a:solidFill>
                  <a:schemeClr val="accent6"/>
                </a:solidFill>
              </a:rPr>
              <a:t>по продолжительности - мини-проекты, краткосрочные, годичные;</a:t>
            </a:r>
          </a:p>
          <a:p>
            <a:r>
              <a:rPr lang="ru-RU" dirty="0">
                <a:solidFill>
                  <a:schemeClr val="accent6"/>
                </a:solidFill>
              </a:rPr>
              <a:t>по количеству участников - индивидуальные и групповые;</a:t>
            </a:r>
          </a:p>
          <a:p>
            <a:r>
              <a:rPr lang="ru-RU" dirty="0">
                <a:solidFill>
                  <a:schemeClr val="accent6"/>
                </a:solidFill>
              </a:rPr>
              <a:t>по форме продукта - газета, </a:t>
            </a:r>
            <a:r>
              <a:rPr lang="ru-RU" dirty="0" smtClean="0">
                <a:solidFill>
                  <a:schemeClr val="accent6"/>
                </a:solidFill>
              </a:rPr>
              <a:t>игрушка, домашняя утварь, </a:t>
            </a:r>
            <a:r>
              <a:rPr lang="ru-RU" dirty="0">
                <a:solidFill>
                  <a:schemeClr val="accent6"/>
                </a:solidFill>
              </a:rPr>
              <a:t>мультимедийный продукт и т.д.</a:t>
            </a:r>
          </a:p>
        </p:txBody>
      </p:sp>
      <p:pic>
        <p:nvPicPr>
          <p:cNvPr id="4" name="Picture 7" descr="slide0054_image06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84984"/>
            <a:ext cx="1922463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326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052736"/>
            <a:ext cx="5720680" cy="4433665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accent6"/>
                </a:solidFill>
              </a:rPr>
              <a:t>Работа над проектом основана на взаимодействии, </a:t>
            </a:r>
            <a:r>
              <a:rPr lang="ru-RU" sz="3200" dirty="0" err="1">
                <a:solidFill>
                  <a:schemeClr val="accent6"/>
                </a:solidFill>
              </a:rPr>
              <a:t>совещательности</a:t>
            </a:r>
            <a:r>
              <a:rPr lang="ru-RU" sz="3200" dirty="0">
                <a:solidFill>
                  <a:schemeClr val="accent6"/>
                </a:solidFill>
              </a:rPr>
              <a:t>, взаимопомощи и взаимной ответственности всей учебной группы и педагога </a:t>
            </a:r>
          </a:p>
          <a:p>
            <a:pPr algn="ctr"/>
            <a:endParaRPr lang="ru-RU" sz="3200" dirty="0"/>
          </a:p>
        </p:txBody>
      </p:sp>
      <p:pic>
        <p:nvPicPr>
          <p:cNvPr id="4" name="Picture 6" descr="slide0051_image05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645024"/>
            <a:ext cx="2743200" cy="206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412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484784"/>
            <a:ext cx="6400800" cy="68580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accent6"/>
                </a:solidFill>
              </a:rPr>
              <a:t>Персональные или </a:t>
            </a:r>
            <a:r>
              <a:rPr lang="ru-RU" sz="2000" dirty="0">
                <a:solidFill>
                  <a:schemeClr val="accent6"/>
                </a:solidFill>
              </a:rPr>
              <a:t>групповые проекты: что эффективней?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366864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2100" b="1" dirty="0">
                <a:solidFill>
                  <a:schemeClr val="accent6"/>
                </a:solidFill>
              </a:rPr>
              <a:t>Преимущества персональных проектов</a:t>
            </a:r>
            <a:r>
              <a:rPr lang="ru-RU" sz="2100" b="1" dirty="0" smtClean="0">
                <a:solidFill>
                  <a:schemeClr val="accent6"/>
                </a:solidFill>
              </a:rPr>
              <a:t>:</a:t>
            </a:r>
            <a:endParaRPr lang="ru-RU" sz="2100" b="1" dirty="0">
              <a:solidFill>
                <a:schemeClr val="accent6"/>
              </a:solidFill>
            </a:endParaRPr>
          </a:p>
          <a:p>
            <a:r>
              <a:rPr lang="ru-RU" dirty="0">
                <a:solidFill>
                  <a:schemeClr val="accent6"/>
                </a:solidFill>
              </a:rPr>
              <a:t>План работы над проектом может быть выстроен и отслежен с максимальной четкостью</a:t>
            </a:r>
            <a:r>
              <a:rPr lang="ru-RU" dirty="0" smtClean="0">
                <a:solidFill>
                  <a:schemeClr val="accent6"/>
                </a:solidFill>
              </a:rPr>
              <a:t>.</a:t>
            </a:r>
            <a:endParaRPr lang="ru-RU" dirty="0">
              <a:solidFill>
                <a:schemeClr val="accent6"/>
              </a:solidFill>
            </a:endParaRPr>
          </a:p>
          <a:p>
            <a:r>
              <a:rPr lang="ru-RU" dirty="0">
                <a:solidFill>
                  <a:schemeClr val="accent6"/>
                </a:solidFill>
              </a:rPr>
              <a:t>У учащихся полноценно формируется чувство ответственности, поскольку выполнение проекта зависит только от них самих</a:t>
            </a:r>
            <a:r>
              <a:rPr lang="ru-RU" dirty="0" smtClean="0">
                <a:solidFill>
                  <a:schemeClr val="accent6"/>
                </a:solidFill>
              </a:rPr>
              <a:t>.</a:t>
            </a:r>
          </a:p>
          <a:p>
            <a:r>
              <a:rPr lang="ru-RU" dirty="0" smtClean="0">
                <a:solidFill>
                  <a:schemeClr val="accent6"/>
                </a:solidFill>
              </a:rPr>
              <a:t>Учащийся </a:t>
            </a:r>
            <a:r>
              <a:rPr lang="ru-RU" dirty="0">
                <a:solidFill>
                  <a:schemeClr val="accent6"/>
                </a:solidFill>
              </a:rPr>
              <a:t>приобретает опыт деятельности на всех без исключения этапах выполнения проекта – от зарождения идеи до итоговой рефлексии</a:t>
            </a:r>
            <a:r>
              <a:rPr lang="ru-RU" dirty="0" smtClean="0">
                <a:solidFill>
                  <a:schemeClr val="accent6"/>
                </a:solidFill>
              </a:rPr>
              <a:t>.</a:t>
            </a:r>
            <a:endParaRPr lang="ru-RU" dirty="0">
              <a:solidFill>
                <a:schemeClr val="accent6"/>
              </a:solidFill>
            </a:endParaRPr>
          </a:p>
          <a:p>
            <a:r>
              <a:rPr lang="ru-RU" dirty="0" smtClean="0">
                <a:solidFill>
                  <a:schemeClr val="accent6"/>
                </a:solidFill>
              </a:rPr>
              <a:t>Формирование </a:t>
            </a:r>
            <a:r>
              <a:rPr lang="ru-RU" dirty="0">
                <a:solidFill>
                  <a:schemeClr val="accent6"/>
                </a:solidFill>
              </a:rPr>
              <a:t>у учащихся важнейших </a:t>
            </a:r>
            <a:r>
              <a:rPr lang="ru-RU" dirty="0" err="1">
                <a:solidFill>
                  <a:schemeClr val="accent6"/>
                </a:solidFill>
              </a:rPr>
              <a:t>общеучебных</a:t>
            </a:r>
            <a:r>
              <a:rPr lang="ru-RU" dirty="0">
                <a:solidFill>
                  <a:schemeClr val="accent6"/>
                </a:solidFill>
              </a:rPr>
              <a:t> умений и навыков (исследовательских, презентационных, оценочных) становится управляемым процессом.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Picture 3" descr="H:\Documents and Settings\Aida\Рабочий стол\НОвая ГРАФИКА сборник\КАРТИНКИ СБОРНИК_ школьные\s4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163830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9544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371600" y="1249681"/>
            <a:ext cx="64008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955848"/>
            <a:ext cx="6696744" cy="4433665"/>
          </a:xfrm>
        </p:spPr>
        <p:txBody>
          <a:bodyPr>
            <a:noAutofit/>
          </a:bodyPr>
          <a:lstStyle/>
          <a:p>
            <a:pPr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Преимущества групповых проектов:</a:t>
            </a:r>
          </a:p>
          <a:p>
            <a:pPr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У участников проектной группы формируются навыки сотрудничества, взаимоуважения, взаимопонимания.</a:t>
            </a:r>
          </a:p>
          <a:p>
            <a:pPr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Проект может быть выполнен наиболее глубоко и разносторонне.</a:t>
            </a:r>
          </a:p>
          <a:p>
            <a:pPr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Каждый этап работы над проектом, как правило, имеет своего ситуативного лидера, и наоборот, каждый учащийся, в зависимости от своих сильных сторон, наиболее активно включен в определенный этап работы.</a:t>
            </a:r>
          </a:p>
          <a:p>
            <a:pPr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В рамках проектной группы могут быть образованы подгруппы, предлагающие различные пути решения проблемы, идеи, гипотезы, точки зрения; этот соревновательный элемент, как правило, повышает мотивацию участников и положительно влияет на качество выполнения проекта.</a:t>
            </a:r>
            <a:endParaRPr lang="ru-RU" sz="20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J028686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725144"/>
            <a:ext cx="1643062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5485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412776"/>
            <a:ext cx="6248400" cy="4680520"/>
          </a:xfrm>
        </p:spPr>
        <p:txBody>
          <a:bodyPr>
            <a:normAutofit fontScale="92500"/>
          </a:bodyPr>
          <a:lstStyle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i="0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Какова роль учителя в проектной деятельности?</a:t>
            </a:r>
          </a:p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ru-RU" sz="2400" b="1" i="0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200" i="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Авторитет учителя определяется его </a:t>
            </a:r>
            <a:r>
              <a:rPr lang="ru-RU" sz="2200" b="1" i="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способностью быть инициатором интересных начинаний</a:t>
            </a:r>
            <a:r>
              <a:rPr lang="ru-RU" sz="2200" i="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. Впереди будет тот, кто инициирует и провоцирует самостоятельную активность учащихся, кто бросает вызов их сообразительности и изобретательности. Это оказывается еще и вызовом самому себе.</a:t>
            </a:r>
          </a:p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200" i="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В определенном смысле учитель перестает быть только «чистым предметником» – он становится педагогом широкого профиля, педагогом, помогающим ученику увидеть мир во всем его единстве, красоте, многообразии.</a:t>
            </a:r>
          </a:p>
          <a:p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me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81245" flipV="1">
            <a:off x="7025318" y="409045"/>
            <a:ext cx="1611313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7076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47800" y="908720"/>
            <a:ext cx="6724600" cy="4824536"/>
          </a:xfrm>
        </p:spPr>
        <p:txBody>
          <a:bodyPr>
            <a:noAutofit/>
          </a:bodyPr>
          <a:lstStyle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Перечень ролей</a:t>
            </a:r>
            <a:r>
              <a:rPr lang="ru-RU" sz="1600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которые предстоит «прожить» учителю в ходе руководства проектом.</a:t>
            </a:r>
          </a:p>
          <a:p>
            <a:pPr lvl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b="1" i="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Энтузиаст</a:t>
            </a:r>
            <a:r>
              <a:rPr lang="ru-RU" sz="1600" i="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, который повышает мотивацию учащихся, поддерживая, поощряя и направляя их в направлении достижения цели.</a:t>
            </a:r>
          </a:p>
          <a:p>
            <a:pPr lvl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b="1" i="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Специалист</a:t>
            </a:r>
            <a:r>
              <a:rPr lang="ru-RU" sz="1600" i="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, который компетентен в нескольких (не во всех!) областях.</a:t>
            </a:r>
          </a:p>
          <a:p>
            <a:pPr lvl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b="1" i="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Консультант</a:t>
            </a:r>
            <a:r>
              <a:rPr lang="ru-RU" sz="1600" i="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, который может организовать доступ к ресурсам, в том числе к другим специалистам.</a:t>
            </a:r>
          </a:p>
          <a:p>
            <a:pPr lvl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b="1" i="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Руководитель</a:t>
            </a:r>
            <a:r>
              <a:rPr lang="ru-RU" sz="1600" i="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, который может четко спланировать и реализовать проект.</a:t>
            </a:r>
          </a:p>
          <a:p>
            <a:pPr lvl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b="1" i="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«Человек, который задает вопросы»</a:t>
            </a:r>
            <a:r>
              <a:rPr lang="ru-RU" sz="1600" i="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, который организует обсуждение способов преодоления возникающих трудностей путем косвенных, наводящих вопросов, обнаруживает ошибки и поддерживает обратную связь.</a:t>
            </a:r>
          </a:p>
          <a:p>
            <a:pPr lvl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b="1" i="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Координатор</a:t>
            </a:r>
            <a:r>
              <a:rPr lang="ru-RU" sz="1600" i="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, который поддерживает групповой процесс решения проблем.</a:t>
            </a:r>
          </a:p>
          <a:p>
            <a:pPr lvl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b="1" i="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Эксперт</a:t>
            </a:r>
            <a:r>
              <a:rPr lang="ru-RU" sz="1600" i="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, который дает четкий анализ результатов как выполненного проекта в целом, так и отдельных его этапов</a:t>
            </a:r>
            <a:r>
              <a:rPr lang="ru-RU" sz="1800" i="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Documents and Settings\дарья\Рабочий стол\к семинару 2011\Книги\f091f5262da3a0658f664efae342399f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130492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6037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</TotalTime>
  <Words>542</Words>
  <Application>Microsoft Office PowerPoint</Application>
  <PresentationFormat>Экран (4:3)</PresentationFormat>
  <Paragraphs>45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Кутюр</vt:lpstr>
      <vt:lpstr>Сергей  ВАСИЛЬЕВИЧ  БЕЛОУСОВ- учитель технологии высшей квалификационной категории   МОУ  СОШ № 27 </vt:lpstr>
      <vt:lpstr>Презентация PowerPoint</vt:lpstr>
      <vt:lpstr>Презентация PowerPoint</vt:lpstr>
      <vt:lpstr>Презентация PowerPoint</vt:lpstr>
      <vt:lpstr>Презентация PowerPoint</vt:lpstr>
      <vt:lpstr>Персональные или групповые проекты: что эффективней?</vt:lpstr>
      <vt:lpstr>Презентация PowerPoint</vt:lpstr>
      <vt:lpstr>Презентация PowerPoint</vt:lpstr>
      <vt:lpstr>Презентация PowerPoint</vt:lpstr>
      <vt:lpstr>А   потом   дело…</vt:lpstr>
      <vt:lpstr>Работать   можно   индивидуально  и  коллективно</vt:lpstr>
      <vt:lpstr>Работа занимает не один урок</vt:lpstr>
      <vt:lpstr>и терпения у ребят достаточно</vt:lpstr>
      <vt:lpstr>А если что-то не получается, учитель всегда рядом</vt:lpstr>
      <vt:lpstr>Поможет и словом и делом</vt:lpstr>
      <vt:lpstr>Есть чем гордиться самим</vt:lpstr>
      <vt:lpstr>И   и показать   другим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3</dc:creator>
  <cp:lastModifiedBy>3</cp:lastModifiedBy>
  <cp:revision>16</cp:revision>
  <dcterms:created xsi:type="dcterms:W3CDTF">2011-03-09T10:15:09Z</dcterms:created>
  <dcterms:modified xsi:type="dcterms:W3CDTF">2011-03-09T13:26:41Z</dcterms:modified>
</cp:coreProperties>
</file>